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00" r:id="rId3"/>
    <p:sldId id="306" r:id="rId4"/>
    <p:sldId id="431" r:id="rId5"/>
    <p:sldId id="425" r:id="rId6"/>
    <p:sldId id="426" r:id="rId7"/>
    <p:sldId id="427" r:id="rId8"/>
    <p:sldId id="375" r:id="rId9"/>
    <p:sldId id="428" r:id="rId10"/>
    <p:sldId id="429" r:id="rId11"/>
    <p:sldId id="430" r:id="rId12"/>
    <p:sldId id="432" r:id="rId13"/>
    <p:sldId id="434" r:id="rId14"/>
    <p:sldId id="436" r:id="rId15"/>
    <p:sldId id="435" r:id="rId16"/>
    <p:sldId id="437" r:id="rId17"/>
    <p:sldId id="438" r:id="rId18"/>
    <p:sldId id="433" r:id="rId19"/>
    <p:sldId id="439" r:id="rId20"/>
    <p:sldId id="441" r:id="rId21"/>
    <p:sldId id="442" r:id="rId22"/>
    <p:sldId id="440" r:id="rId23"/>
    <p:sldId id="443" r:id="rId24"/>
    <p:sldId id="444" r:id="rId25"/>
    <p:sldId id="445" r:id="rId26"/>
    <p:sldId id="352" r:id="rId27"/>
    <p:sldId id="31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53"/>
    <p:restoredTop sz="75876"/>
  </p:normalViewPr>
  <p:slideViewPr>
    <p:cSldViewPr snapToGrid="0" snapToObjects="1">
      <p:cViewPr>
        <p:scale>
          <a:sx n="66" d="100"/>
          <a:sy n="66" d="100"/>
        </p:scale>
        <p:origin x="112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06DAD-5C6A-3546-9C1C-B27E6BA870DD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1B8E1-A46D-EF4C-9778-D1976E35C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6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6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8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0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4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9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3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005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76963"/>
              <a:ext cx="9144000" cy="681036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1" y="6228301"/>
              <a:ext cx="1771650" cy="586626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INFO10003 - Interaction Design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65409"/>
            <a:ext cx="8001000" cy="23876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COMP 90018 Mobile Computing Systems Programming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 smtClean="0"/>
              <a:t>Chu </a:t>
            </a:r>
            <a:r>
              <a:rPr lang="en-US" sz="3600" b="1" dirty="0"/>
              <a:t>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  <a:endParaRPr lang="en-US" sz="3600" b="1" dirty="0" smtClean="0"/>
          </a:p>
          <a:p>
            <a:r>
              <a:rPr lang="en-US" sz="3600" b="1" dirty="0" err="1" smtClean="0"/>
              <a:t>chu.luo@unimelb.edu.au</a:t>
            </a:r>
            <a:endParaRPr lang="en-US" sz="3600" b="1" dirty="0" smtClean="0"/>
          </a:p>
          <a:p>
            <a:r>
              <a:rPr lang="en-US" sz="3600" b="1" dirty="0" err="1"/>
              <a:t>ransidesilva@gmail.com</a:t>
            </a:r>
            <a:endParaRPr lang="en-US" sz="36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Cloud Platform Functions: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435" y="1583692"/>
            <a:ext cx="9000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Write </a:t>
            </a:r>
            <a:r>
              <a:rPr lang="en-US" sz="4400" b="1" smtClean="0">
                <a:solidFill>
                  <a:srgbClr val="FF0000"/>
                </a:solidFill>
              </a:rPr>
              <a:t>code for remote backend server</a:t>
            </a:r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106"/>
            <a:ext cx="9144000" cy="29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4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Machine Learning &amp; AI: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436" y="1583692"/>
            <a:ext cx="3370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e.g</a:t>
            </a:r>
            <a:r>
              <a:rPr lang="en-US" sz="4400" b="1" smtClean="0">
                <a:solidFill>
                  <a:srgbClr val="FF0000"/>
                </a:solidFill>
              </a:rPr>
              <a:t>., Firebase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 ML Kit</a:t>
            </a:r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66" y="1632323"/>
            <a:ext cx="5504329" cy="38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98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69457" y="539884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</a:t>
            </a:r>
            <a:r>
              <a:rPr lang="en-US" b="1" dirty="0" smtClean="0"/>
              <a:t>. Using Firebase for Android Apps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7" y="2707261"/>
            <a:ext cx="4077070" cy="1326857"/>
          </a:xfrm>
          <a:prstGeom prst="rect">
            <a:avLst/>
          </a:prstGeom>
        </p:spPr>
      </p:pic>
      <p:pic>
        <p:nvPicPr>
          <p:cNvPr id="6" name="Picture 8" descr="http://upload.wikimedia.org/wikipedia/commons/thumb/d/d7/Android_robot.svg/512px-Android_robot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3197" y="2084574"/>
            <a:ext cx="2191316" cy="2572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133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8631212" cy="2964301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Create your project on Firebase Console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185" y="3271061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https://</a:t>
            </a:r>
            <a:r>
              <a:rPr lang="en-US" sz="4400" b="1" dirty="0" err="1">
                <a:solidFill>
                  <a:srgbClr val="FF0000"/>
                </a:solidFill>
              </a:rPr>
              <a:t>console.firebase.google.com</a:t>
            </a:r>
            <a:r>
              <a:rPr lang="en-US" sz="4400" b="1" dirty="0">
                <a:solidFill>
                  <a:srgbClr val="FF0000"/>
                </a:solidFill>
              </a:rPr>
              <a:t>/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1"/>
            <a:ext cx="8631212" cy="2032688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Firebase Console helps you to link your app to cloud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9448"/>
            <a:ext cx="9144000" cy="39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2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8631212" cy="2964301"/>
          </a:xfrm>
        </p:spPr>
        <p:txBody>
          <a:bodyPr>
            <a:normAutofit/>
          </a:bodyPr>
          <a:lstStyle/>
          <a:p>
            <a:r>
              <a:rPr lang="en-US" sz="4800" b="1" smtClean="0"/>
              <a:t>Demo: Add </a:t>
            </a:r>
            <a:r>
              <a:rPr lang="en-US" sz="4800" b="1" dirty="0" smtClean="0"/>
              <a:t>Firebase to your Android App 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185" y="3271061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https://</a:t>
            </a:r>
            <a:r>
              <a:rPr lang="en-US" sz="4400" b="1" dirty="0" err="1">
                <a:solidFill>
                  <a:srgbClr val="FF0000"/>
                </a:solidFill>
              </a:rPr>
              <a:t>firebase.google.com</a:t>
            </a:r>
            <a:r>
              <a:rPr lang="en-US" sz="4400" b="1" dirty="0">
                <a:solidFill>
                  <a:srgbClr val="FF0000"/>
                </a:solidFill>
              </a:rPr>
              <a:t>/docs/android/setup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9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0"/>
            <a:ext cx="8631212" cy="2964301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Demo: Authentication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185" y="3271061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https://</a:t>
            </a:r>
            <a:r>
              <a:rPr lang="en-US" sz="4400" b="1" dirty="0" err="1">
                <a:solidFill>
                  <a:srgbClr val="FF0000"/>
                </a:solidFill>
              </a:rPr>
              <a:t>firebase.google.com</a:t>
            </a:r>
            <a:r>
              <a:rPr lang="en-US" sz="4400" b="1" dirty="0">
                <a:solidFill>
                  <a:srgbClr val="FF0000"/>
                </a:solidFill>
              </a:rPr>
              <a:t>/docs/</a:t>
            </a:r>
            <a:r>
              <a:rPr lang="en-US" sz="4400" b="1" dirty="0" err="1">
                <a:solidFill>
                  <a:srgbClr val="FF0000"/>
                </a:solidFill>
              </a:rPr>
              <a:t>auth</a:t>
            </a:r>
            <a:r>
              <a:rPr lang="en-US" sz="4400" b="1" dirty="0">
                <a:solidFill>
                  <a:srgbClr val="FF0000"/>
                </a:solidFill>
              </a:rPr>
              <a:t>/android/</a:t>
            </a:r>
            <a:r>
              <a:rPr lang="en-US" sz="4400" b="1" dirty="0" err="1">
                <a:solidFill>
                  <a:srgbClr val="FF0000"/>
                </a:solidFill>
              </a:rPr>
              <a:t>firebaseui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7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0"/>
            <a:ext cx="8631212" cy="2964301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Demo: Real-Time Database (NoSQL)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185" y="2241026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https://</a:t>
            </a:r>
            <a:r>
              <a:rPr lang="en-US" sz="4400" b="1" dirty="0" err="1">
                <a:solidFill>
                  <a:srgbClr val="FF0000"/>
                </a:solidFill>
              </a:rPr>
              <a:t>firebase.google.com</a:t>
            </a:r>
            <a:r>
              <a:rPr lang="en-US" sz="4400" b="1" dirty="0">
                <a:solidFill>
                  <a:srgbClr val="FF0000"/>
                </a:solidFill>
              </a:rPr>
              <a:t>/docs/database/android/start/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184" y="3953285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You may also use other kinds of databases, such as </a:t>
            </a:r>
            <a:r>
              <a:rPr lang="en-US" sz="4400" b="1" dirty="0" err="1" smtClean="0">
                <a:solidFill>
                  <a:srgbClr val="FF0000"/>
                </a:solidFill>
              </a:rPr>
              <a:t>Firestore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51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69457" y="539884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3</a:t>
            </a:r>
            <a:r>
              <a:rPr lang="en-US" b="1" dirty="0" smtClean="0"/>
              <a:t>. Microsoft Azure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17" y="2377102"/>
            <a:ext cx="3448880" cy="193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565"/>
            <a:ext cx="9144000" cy="52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Welcome!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6"/>
            <a:ext cx="8369435" cy="45510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 smtClean="0"/>
              <a:t>Outcomes of this tutorial:</a:t>
            </a:r>
            <a:endParaRPr lang="en-US" sz="4000" b="1" dirty="0" smtClean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Know cloud platforms for mobile</a:t>
            </a:r>
            <a:endParaRPr lang="en-US" sz="4000" b="1" dirty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Use Firebase to build backend</a:t>
            </a:r>
            <a:endParaRPr lang="en-US" sz="4000" b="1" dirty="0" smtClean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Know Azure, as an alternative</a:t>
            </a:r>
            <a:endParaRPr lang="en-US" sz="40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Azure Main Features for Mobile: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Alternate Process 6"/>
          <p:cNvSpPr/>
          <p:nvPr/>
        </p:nvSpPr>
        <p:spPr>
          <a:xfrm>
            <a:off x="387282" y="1632323"/>
            <a:ext cx="3977662" cy="1568077"/>
          </a:xfrm>
          <a:prstGeom prst="flowChartAlternateProcess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Mobile Backend</a:t>
            </a:r>
          </a:p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(C#, </a:t>
            </a:r>
            <a:r>
              <a:rPr lang="en-US" sz="3600" dirty="0" err="1" smtClean="0">
                <a:solidFill>
                  <a:sysClr val="windowText" lastClr="000000"/>
                </a:solidFill>
              </a:rPr>
              <a:t>Node.JS</a:t>
            </a:r>
            <a:r>
              <a:rPr lang="en-US" sz="3600" dirty="0" smtClean="0">
                <a:solidFill>
                  <a:sysClr val="windowText" lastClr="000000"/>
                </a:solidFill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4571998" y="1632323"/>
            <a:ext cx="3977662" cy="1568077"/>
          </a:xfrm>
          <a:prstGeom prst="flowChartAlternateProcess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Virtual Machine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2094223" y="3437124"/>
            <a:ext cx="4955549" cy="1568077"/>
          </a:xfrm>
          <a:prstGeom prst="flowChartAlternateProcess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ysClr val="windowText" lastClr="000000"/>
                </a:solidFill>
              </a:rPr>
              <a:t>Cognitive Services (Text, </a:t>
            </a:r>
            <a:r>
              <a:rPr lang="en-US" sz="3600" smtClean="0">
                <a:solidFill>
                  <a:sysClr val="windowText" lastClr="000000"/>
                </a:solidFill>
              </a:rPr>
              <a:t>Image recognition)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5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Azure Mobile Backend: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387282" y="1476275"/>
            <a:ext cx="8398130" cy="488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You don’t need to own a server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You can write server code in C# or </a:t>
            </a:r>
            <a:r>
              <a:rPr lang="en-US" sz="4000" b="1" dirty="0" err="1" smtClean="0"/>
              <a:t>Node.JS</a:t>
            </a:r>
            <a:r>
              <a:rPr lang="en-US" sz="4000" b="1" dirty="0" smtClean="0"/>
              <a:t>, then upload code to your backend on Azure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45271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Virtual Machine: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975"/>
            <a:ext cx="9144000" cy="32877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691" y="4808705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Using virtual machine, </a:t>
            </a:r>
            <a:r>
              <a:rPr lang="en-US" sz="4400" b="1" dirty="0">
                <a:solidFill>
                  <a:srgbClr val="FF0000"/>
                </a:solidFill>
              </a:rPr>
              <a:t>y</a:t>
            </a:r>
            <a:r>
              <a:rPr lang="en-US" sz="4400" b="1" dirty="0" smtClean="0">
                <a:solidFill>
                  <a:srgbClr val="FF0000"/>
                </a:solidFill>
              </a:rPr>
              <a:t>ou control a server and can do whatever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02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Cognitive Services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7139" y="5125064"/>
            <a:ext cx="7709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Text, speech, </a:t>
            </a:r>
            <a:r>
              <a:rPr lang="en-US" sz="4400" b="1" smtClean="0">
                <a:solidFill>
                  <a:srgbClr val="FF0000"/>
                </a:solidFill>
              </a:rPr>
              <a:t>image processing</a:t>
            </a:r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2935"/>
            <a:ext cx="9144000" cy="33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6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623"/>
            <a:ext cx="9144000" cy="52442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3304"/>
            <a:ext cx="8657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azure.microsoft.com</a:t>
            </a:r>
            <a:r>
              <a:rPr lang="en-US" sz="2400" dirty="0"/>
              <a:t>/en-us/services/cognitive-services/face/</a:t>
            </a:r>
          </a:p>
        </p:txBody>
      </p:sp>
    </p:spTree>
    <p:extLst>
      <p:ext uri="{BB962C8B-B14F-4D97-AF65-F5344CB8AC3E}">
        <p14:creationId xmlns:p14="http://schemas.microsoft.com/office/powerpoint/2010/main" val="125469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More to Learn:</a:t>
            </a:r>
            <a:endParaRPr lang="en-US" sz="4800" b="1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955800"/>
            <a:ext cx="8369435" cy="4400550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Use cloud platforms for your projects when needed</a:t>
            </a:r>
            <a:endParaRPr lang="en-US" sz="4000" b="1" dirty="0" smtClean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Use other platforms such as AWS</a:t>
            </a:r>
            <a:endParaRPr lang="en-US" sz="40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0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What About Next Week?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955800"/>
            <a:ext cx="8369435" cy="4400550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SQLite Database on Android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Content Provider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Project Help</a:t>
            </a:r>
            <a:endParaRPr lang="en-US" sz="4000" b="1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4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75137"/>
            <a:ext cx="8001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/>
            </a:r>
            <a:br>
              <a:rPr lang="en-US" sz="5400" b="1" dirty="0"/>
            </a:br>
            <a:r>
              <a:rPr lang="en-US" sz="5400" b="1" dirty="0" smtClean="0"/>
              <a:t>See you next week</a:t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/>
              <a:t> COMP 90018 </a:t>
            </a:r>
            <a:endParaRPr lang="en-US" sz="5400" b="1" dirty="0" smtClean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 smtClean="0"/>
              <a:t>Chu </a:t>
            </a:r>
            <a:r>
              <a:rPr lang="en-US" sz="3600" b="1" dirty="0"/>
              <a:t>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  <a:endParaRPr lang="en-US" sz="3600" b="1" dirty="0" smtClean="0"/>
          </a:p>
          <a:p>
            <a:r>
              <a:rPr lang="en-US" sz="3600" b="1" dirty="0" err="1" smtClean="0"/>
              <a:t>chu.luo@unimelb.edu.au</a:t>
            </a:r>
            <a:endParaRPr lang="en-US" sz="3600" b="1" dirty="0" smtClean="0"/>
          </a:p>
          <a:p>
            <a:r>
              <a:rPr lang="en-US" sz="3600" b="1" dirty="0" err="1"/>
              <a:t>ransidesilva@gmail.com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12251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69457" y="539884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1</a:t>
            </a:r>
            <a:r>
              <a:rPr lang="en-US" b="1" dirty="0" smtClean="0"/>
              <a:t>. </a:t>
            </a:r>
            <a:r>
              <a:rPr lang="en-US" b="1" dirty="0" smtClean="0"/>
              <a:t>Cloud Platforms for Mobile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" y="1810791"/>
            <a:ext cx="4471894" cy="1455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977" y="2538466"/>
            <a:ext cx="3448880" cy="1937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7" y="3436031"/>
            <a:ext cx="4704520" cy="19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Cloud Platform:</a:t>
            </a:r>
            <a:endParaRPr lang="en-US" sz="4800" b="1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1" y="1332843"/>
            <a:ext cx="7627165" cy="488007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4000" b="1" dirty="0" smtClean="0"/>
              <a:t>Cloud platforms help you build and manage mobile apps</a:t>
            </a:r>
            <a:endParaRPr lang="en-US" sz="40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85" y="4597628"/>
            <a:ext cx="4471894" cy="1455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538" y="3224895"/>
            <a:ext cx="8760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This tutorial mainly uses Firebase; other platforms are similar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2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Cloud Platform:</a:t>
            </a:r>
            <a:endParaRPr lang="en-US" sz="4800" b="1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4734854" cy="488007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4000" b="1" dirty="0" smtClean="0"/>
              <a:t>Fast mobile app development</a:t>
            </a:r>
            <a:endParaRPr lang="en-US" sz="40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393" y="539843"/>
            <a:ext cx="3780496" cy="5473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5012"/>
            <a:ext cx="4471894" cy="145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Cloud Platform:</a:t>
            </a:r>
            <a:endParaRPr lang="en-US" sz="4800" b="1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4909364" cy="488007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4000" b="1" dirty="0" smtClean="0"/>
              <a:t>Test/monitor mobile app</a:t>
            </a:r>
            <a:endParaRPr lang="en-US" sz="40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4129180"/>
            <a:ext cx="4471894" cy="1455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75" y="306760"/>
            <a:ext cx="3285202" cy="57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Develop: Authentication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1" y="1578536"/>
            <a:ext cx="5077060" cy="4394327"/>
          </a:xfrm>
          <a:prstGeom prst="rect">
            <a:avLst/>
          </a:prstGeom>
        </p:spPr>
      </p:pic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0" y="1476275"/>
            <a:ext cx="4919824" cy="488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000" b="1" dirty="0" smtClean="0"/>
              <a:t>Identify users 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000" b="1" dirty="0"/>
              <a:t>w</a:t>
            </a:r>
            <a:r>
              <a:rPr lang="en-US" sz="4000" b="1" dirty="0" smtClean="0"/>
              <a:t>ithout writing server code</a:t>
            </a:r>
            <a:endParaRPr 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53233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Cloud Platform Data Support:</a:t>
            </a:r>
            <a:endParaRPr lang="en-US" sz="4800" b="1" dirty="0" smtClean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98130" cy="4880075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Backend Database: </a:t>
            </a:r>
            <a:r>
              <a:rPr lang="en-US" sz="4000" b="1" dirty="0" err="1" smtClean="0"/>
              <a:t>synchronise</a:t>
            </a:r>
            <a:r>
              <a:rPr lang="en-US" sz="4000" b="1" dirty="0" smtClean="0"/>
              <a:t> data with mobile apps</a:t>
            </a:r>
            <a:endParaRPr lang="en-US" sz="4000" b="1" dirty="0" smtClean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Backend Storage: </a:t>
            </a:r>
            <a:r>
              <a:rPr lang="en-US" sz="4000" b="1" dirty="0" smtClean="0"/>
              <a:t>manage media</a:t>
            </a:r>
            <a:r>
              <a:rPr lang="en-US" sz="4000" b="1" dirty="0" smtClean="0"/>
              <a:t> files uploaded by mobile apps</a:t>
            </a:r>
            <a:endParaRPr lang="en-US" sz="20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Cloud Platform Hosting:</a:t>
            </a:r>
            <a:endParaRPr lang="en-US" sz="4800" b="1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3705"/>
            <a:ext cx="9144000" cy="3484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185" y="1535060"/>
            <a:ext cx="8760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Create a webpage to share your app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9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8139</TotalTime>
  <Words>369</Words>
  <Application>Microsoft Macintosh PowerPoint</Application>
  <PresentationFormat>On-screen Show (4:3)</PresentationFormat>
  <Paragraphs>99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COMP 90018 Mobile Computing Systems Programming</vt:lpstr>
      <vt:lpstr>Welcome!</vt:lpstr>
      <vt:lpstr>PowerPoint Presentation</vt:lpstr>
      <vt:lpstr>Cloud Platform:</vt:lpstr>
      <vt:lpstr>Cloud Platform:</vt:lpstr>
      <vt:lpstr>Cloud Platform:</vt:lpstr>
      <vt:lpstr>Develop: Authentication</vt:lpstr>
      <vt:lpstr>Cloud Platform Data Support:</vt:lpstr>
      <vt:lpstr>Cloud Platform Hosting:</vt:lpstr>
      <vt:lpstr>Cloud Platform Functions:</vt:lpstr>
      <vt:lpstr>Machine Learning &amp; AI:</vt:lpstr>
      <vt:lpstr>PowerPoint Presentation</vt:lpstr>
      <vt:lpstr>Create your project on Firebase Console</vt:lpstr>
      <vt:lpstr>Firebase Console helps you to link your app to cloud</vt:lpstr>
      <vt:lpstr>Demo: Add Firebase to your Android App </vt:lpstr>
      <vt:lpstr>Demo: Authentication</vt:lpstr>
      <vt:lpstr>Demo: Real-Time Database (NoSQL)</vt:lpstr>
      <vt:lpstr>PowerPoint Presentation</vt:lpstr>
      <vt:lpstr>PowerPoint Presentation</vt:lpstr>
      <vt:lpstr>Azure Main Features for Mobile:</vt:lpstr>
      <vt:lpstr>Azure Mobile Backend:</vt:lpstr>
      <vt:lpstr>Virtual Machine:</vt:lpstr>
      <vt:lpstr>Cognitive Services</vt:lpstr>
      <vt:lpstr>PowerPoint Presentation</vt:lpstr>
      <vt:lpstr>More to Learn:</vt:lpstr>
      <vt:lpstr>What About Next Week?</vt:lpstr>
      <vt:lpstr> See you next week   COMP 90018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Vasileios Kostakos</dc:creator>
  <cp:lastModifiedBy>Microsoft Office User</cp:lastModifiedBy>
  <cp:revision>1143</cp:revision>
  <cp:lastPrinted>2018-08-12T02:00:00Z</cp:lastPrinted>
  <dcterms:created xsi:type="dcterms:W3CDTF">2017-04-24T05:40:26Z</dcterms:created>
  <dcterms:modified xsi:type="dcterms:W3CDTF">2018-08-14T09:56:22Z</dcterms:modified>
</cp:coreProperties>
</file>